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22"/>
  </p:notesMasterIdLst>
  <p:sldIdLst>
    <p:sldId id="256" r:id="rId2"/>
    <p:sldId id="275" r:id="rId3"/>
    <p:sldId id="277" r:id="rId4"/>
    <p:sldId id="278" r:id="rId5"/>
    <p:sldId id="279" r:id="rId6"/>
    <p:sldId id="280" r:id="rId7"/>
    <p:sldId id="281" r:id="rId8"/>
    <p:sldId id="285" r:id="rId9"/>
    <p:sldId id="258" r:id="rId10"/>
    <p:sldId id="259" r:id="rId11"/>
    <p:sldId id="260" r:id="rId12"/>
    <p:sldId id="261" r:id="rId13"/>
    <p:sldId id="262" r:id="rId14"/>
    <p:sldId id="264" r:id="rId15"/>
    <p:sldId id="265" r:id="rId16"/>
    <p:sldId id="266" r:id="rId17"/>
    <p:sldId id="267" r:id="rId18"/>
    <p:sldId id="282" r:id="rId19"/>
    <p:sldId id="283" r:id="rId20"/>
    <p:sldId id="284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618" autoAdjust="0"/>
    <p:restoredTop sz="94660"/>
  </p:normalViewPr>
  <p:slideViewPr>
    <p:cSldViewPr snapToGrid="0">
      <p:cViewPr varScale="1">
        <p:scale>
          <a:sx n="88" d="100"/>
          <a:sy n="88" d="100"/>
        </p:scale>
        <p:origin x="8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5.png>
</file>

<file path=ppt/media/image6.pn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1D68B2-5A90-4E3A-BD35-EE26E06CDF4C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23A2B8-F7D1-48DE-B22F-7C15C68672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9166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Expliquer un peu mieux les 4 PE finir par la LAS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6E9-C172-43FF-9EBE-AF8CA8940D1B}" type="slidenum">
              <a:rPr lang="de-DE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67413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7246701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7283420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2995295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9162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76200" algn="l" rtl="0">
              <a:spcBef>
                <a:spcPts val="0"/>
              </a:spcBef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0448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6" name="Shape 306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7569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Shape 31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0" name="Shape 32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3260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Cost</a:t>
            </a:r>
            <a:r>
              <a:rPr lang="fr-FR" dirty="0"/>
              <a:t> : budgéter la construction de 1000 exemplaires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6E9-C172-43FF-9EBE-AF8CA8940D1B}" type="slidenum">
              <a:rPr lang="de-DE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3804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Changer l’intensité de la parole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6E9-C172-43FF-9EBE-AF8CA8940D1B}" type="slidenum">
              <a:rPr lang="de-DE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9424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6E9-C172-43FF-9EBE-AF8CA8940D1B}" type="slidenum">
              <a:rPr lang="de-DE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916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Shape 2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786708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204127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131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Shape 2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668498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186585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 cstate="print"/>
          <a:srcRect r="5882"/>
          <a:stretch>
            <a:fillRect/>
          </a:stretch>
        </p:blipFill>
        <p:spPr bwMode="auto">
          <a:xfrm>
            <a:off x="0" y="5173574"/>
            <a:ext cx="12192000" cy="1704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1424" y="2036441"/>
            <a:ext cx="10363200" cy="1470025"/>
          </a:xfrm>
        </p:spPr>
        <p:txBody>
          <a:bodyPr/>
          <a:lstStyle>
            <a:lvl1pPr>
              <a:defRPr sz="3600" b="1">
                <a:latin typeface="+mj-lt"/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25824" y="3548608"/>
            <a:ext cx="8534400" cy="1752600"/>
          </a:xfrm>
          <a:ln>
            <a:noFill/>
          </a:ln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 b="1">
                <a:solidFill>
                  <a:srgbClr val="FF0000"/>
                </a:solidFill>
              </a:defRPr>
            </a:lvl1pPr>
          </a:lstStyle>
          <a:p>
            <a:endParaRPr lang="fr-FR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rgbClr val="FF0000"/>
                </a:solidFill>
                <a:latin typeface="Calibri" panose="020F0502020204030204" pitchFamily="34" charset="0"/>
              </a:defRPr>
            </a:lvl1pPr>
          </a:lstStyle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108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980728"/>
            <a:ext cx="12192000" cy="288032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995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980728"/>
            <a:ext cx="12192000" cy="288032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138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911519" y="2036519"/>
            <a:ext cx="10362800" cy="146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SzPts val="1400"/>
              <a:buFont typeface="Arial"/>
              <a:buNone/>
              <a:defRPr sz="2400" b="0" i="0" u="none" strike="noStrike" cap="none"/>
            </a:lvl2pPr>
            <a:lvl3pPr marL="0" marR="0" lvl="2" indent="0" algn="l" rtl="0">
              <a:spcBef>
                <a:spcPts val="0"/>
              </a:spcBef>
              <a:buSzPts val="1400"/>
              <a:buFont typeface="Arial"/>
              <a:buNone/>
              <a:defRPr sz="2400" b="0" i="0" u="none" strike="noStrike" cap="none"/>
            </a:lvl3pPr>
            <a:lvl4pPr marL="0" marR="0" lvl="3" indent="0" algn="l" rtl="0">
              <a:spcBef>
                <a:spcPts val="0"/>
              </a:spcBef>
              <a:buSzPts val="1400"/>
              <a:buFont typeface="Arial"/>
              <a:buNone/>
              <a:defRPr sz="2400" b="0" i="0" u="none" strike="noStrike" cap="none"/>
            </a:lvl4pPr>
            <a:lvl5pPr marL="0" marR="0" lvl="4" indent="0" algn="l" rtl="0">
              <a:spcBef>
                <a:spcPts val="0"/>
              </a:spcBef>
              <a:buSzPts val="1400"/>
              <a:buFont typeface="Arial"/>
              <a:buNone/>
              <a:defRPr sz="2400" b="0" i="0" u="none" strike="noStrike" cap="none"/>
            </a:lvl5pPr>
            <a:lvl6pPr marL="0" marR="0" lvl="5" indent="0" algn="l" rtl="0">
              <a:spcBef>
                <a:spcPts val="0"/>
              </a:spcBef>
              <a:buSzPts val="1400"/>
              <a:buFont typeface="Arial"/>
              <a:buNone/>
              <a:defRPr sz="2400" b="0" i="0" u="none" strike="noStrike" cap="none"/>
            </a:lvl6pPr>
            <a:lvl7pPr marL="0" marR="0" lvl="6" indent="0" algn="l" rtl="0">
              <a:spcBef>
                <a:spcPts val="0"/>
              </a:spcBef>
              <a:buSzPts val="1400"/>
              <a:buFont typeface="Arial"/>
              <a:buNone/>
              <a:defRPr sz="2400" b="0" i="0" u="none" strike="noStrike" cap="none"/>
            </a:lvl7pPr>
            <a:lvl8pPr marL="0" marR="0" lvl="7" indent="0" algn="l" rtl="0">
              <a:spcBef>
                <a:spcPts val="0"/>
              </a:spcBef>
              <a:buSzPts val="1400"/>
              <a:buFont typeface="Arial"/>
              <a:buNone/>
              <a:defRPr sz="2400" b="0" i="0" u="none" strike="noStrike" cap="none"/>
            </a:lvl8pPr>
            <a:lvl9pPr marL="0" marR="0" lvl="8" indent="0" algn="l" rtl="0">
              <a:spcBef>
                <a:spcPts val="0"/>
              </a:spcBef>
              <a:buSzPts val="1400"/>
              <a:buFont typeface="Arial"/>
              <a:buNone/>
              <a:defRPr sz="2400" b="0" i="0" u="none" strike="noStrike" cap="none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609600" y="1604520"/>
            <a:ext cx="10972400" cy="397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09585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1917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438339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047924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657509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267093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876678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11409044" y="633313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l">
              <a:buClr>
                <a:srgbClr val="000000"/>
              </a:buClr>
            </a:pPr>
            <a:fld id="{00000000-1234-1234-1234-123412341234}" type="slidenum">
              <a:rPr lang="fr" sz="1733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pPr algn="l">
                <a:buClr>
                  <a:srgbClr val="000000"/>
                </a:buClr>
              </a:pPr>
              <a:t>‹N°›</a:t>
            </a:fld>
            <a:endParaRPr lang="fr" sz="173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4384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0" y="935009"/>
            <a:ext cx="12192000" cy="45719"/>
          </a:xfrm>
          <a:prstGeom prst="rect">
            <a:avLst/>
          </a:prstGeom>
          <a:solidFill>
            <a:srgbClr val="B1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 b="1">
                <a:solidFill>
                  <a:srgbClr val="FF0000"/>
                </a:solidFill>
                <a:latin typeface="Calibri" panose="020F0502020204030204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rgbClr val="FF0000"/>
                </a:solidFill>
                <a:latin typeface="Calibri" panose="020F0502020204030204" pitchFamily="34" charset="0"/>
              </a:defRPr>
            </a:lvl1pPr>
          </a:lstStyle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" name="Rectangle 7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949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3084" y="3789041"/>
            <a:ext cx="10363200" cy="1362075"/>
          </a:xfrm>
          <a:effectLst/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13387" y="227687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180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908721"/>
            <a:ext cx="12192000" cy="45719"/>
          </a:xfrm>
          <a:prstGeom prst="rect">
            <a:avLst/>
          </a:prstGeom>
          <a:solidFill>
            <a:srgbClr val="B1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12" name="Titr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Rectangle 8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92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412777"/>
            <a:ext cx="5386917" cy="762099"/>
          </a:xfrm>
          <a:solidFill>
            <a:schemeClr val="tx2"/>
          </a:solidFill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93368" y="1412777"/>
            <a:ext cx="5389033" cy="762099"/>
          </a:xfrm>
          <a:solidFill>
            <a:schemeClr val="tx2"/>
          </a:solidFill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908721"/>
            <a:ext cx="12192000" cy="45719"/>
          </a:xfrm>
          <a:prstGeom prst="rect">
            <a:avLst/>
          </a:prstGeom>
          <a:solidFill>
            <a:srgbClr val="B1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16" name="Espace réservé du pied de page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754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908721"/>
            <a:ext cx="12192000" cy="45719"/>
          </a:xfrm>
          <a:prstGeom prst="rect">
            <a:avLst/>
          </a:prstGeom>
          <a:solidFill>
            <a:srgbClr val="B1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12" name="Espace réservé du pied de page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14" name="Titr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7" name="Rectangle 6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21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80728"/>
            <a:ext cx="12192000" cy="288032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9" name="Rectangle 8"/>
          <p:cNvSpPr/>
          <p:nvPr/>
        </p:nvSpPr>
        <p:spPr>
          <a:xfrm>
            <a:off x="0" y="908721"/>
            <a:ext cx="12192000" cy="45719"/>
          </a:xfrm>
          <a:prstGeom prst="rect">
            <a:avLst/>
          </a:prstGeom>
          <a:solidFill>
            <a:srgbClr val="B1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1080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solidFill>
            <a:schemeClr val="accent1"/>
          </a:solidFill>
        </p:spPr>
        <p:txBody>
          <a:bodyPr anchor="b"/>
          <a:lstStyle>
            <a:lvl1pPr algn="l"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4053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980728"/>
            <a:ext cx="12192000" cy="288032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solidFill>
            <a:schemeClr val="accent1"/>
          </a:solidFill>
        </p:spPr>
        <p:txBody>
          <a:bodyPr anchor="b"/>
          <a:lstStyle>
            <a:lvl1pPr algn="l"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4703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-527" y="5798697"/>
            <a:ext cx="12193057" cy="1085182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0"/>
            <a:ext cx="12192000" cy="1124744"/>
          </a:xfrm>
          <a:prstGeom prst="rect">
            <a:avLst/>
          </a:prstGeom>
          <a:solidFill>
            <a:srgbClr val="F1F1F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effectLst/>
            </a:endParaRPr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0" y="26290"/>
            <a:ext cx="12192000" cy="882431"/>
          </a:xfrm>
          <a:prstGeom prst="rect">
            <a:avLst/>
          </a:prstGeom>
          <a:noFill/>
          <a:effectLst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35360" y="1124744"/>
            <a:ext cx="11521280" cy="460851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375514" y="6309321"/>
            <a:ext cx="7440975" cy="365125"/>
          </a:xfrm>
          <a:prstGeom prst="rect">
            <a:avLst/>
          </a:prstGeom>
          <a:effectLst/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FF0000"/>
                </a:solidFill>
                <a:effectLst/>
                <a:latin typeface="Calibri" panose="020F0502020204030204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896533" y="6237313"/>
            <a:ext cx="1248139" cy="437133"/>
          </a:xfrm>
          <a:prstGeom prst="rect">
            <a:avLst/>
          </a:prstGeom>
          <a:effectLst/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FF0000"/>
                </a:solidFill>
                <a:effectLst/>
                <a:latin typeface="Calibri" panose="020F0502020204030204" pitchFamily="34" charset="0"/>
              </a:defRPr>
            </a:lvl1pPr>
          </a:lstStyle>
          <a:p>
            <a:fld id="{557FC4AA-FBA6-4A2E-83E9-EABE57E167BA}" type="slidenum">
              <a:rPr lang="fr-FR" smtClean="0"/>
              <a:t>‹N°›</a:t>
            </a:fld>
            <a:endParaRPr lang="fr-FR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12608" y="6339099"/>
            <a:ext cx="11293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0000"/>
                </a:solidFill>
              </a:defRPr>
            </a:lvl1pPr>
          </a:lstStyle>
          <a:p>
            <a:fld id="{CC78BF81-1AFB-4ADD-BC0C-E4E0DF717CCF}" type="datetimeFigureOut">
              <a:rPr lang="fr-FR" smtClean="0"/>
              <a:t>23/01/2019</a:t>
            </a:fld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-528" y="6657946"/>
            <a:ext cx="1219252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700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Ce document est la propriété exclusive de l’EPSAC</a:t>
            </a:r>
            <a:r>
              <a:rPr lang="fr-FR" sz="700" baseline="0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 et par extension de l’EPSA et de l’ensemble de ses membres. Il</a:t>
            </a:r>
            <a:r>
              <a:rPr lang="fr-FR" sz="700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 ne saurait être utilisé,</a:t>
            </a:r>
            <a:r>
              <a:rPr lang="fr-FR" sz="700" baseline="0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 reproduit, représenté, transmis ou divulgué sans accord préalable et explicite</a:t>
            </a:r>
            <a:endParaRPr lang="fr-FR" sz="700" dirty="0">
              <a:solidFill>
                <a:schemeClr val="tx2"/>
              </a:solidFill>
              <a:latin typeface="+mj-lt"/>
              <a:cs typeface="Consolas" panose="020B0609020204030204" pitchFamily="49" charset="0"/>
            </a:endParaRPr>
          </a:p>
        </p:txBody>
      </p:sp>
      <p:pic>
        <p:nvPicPr>
          <p:cNvPr id="11" name="Picture 5"/>
          <p:cNvPicPr>
            <a:picLocks noChangeAspect="1" noChangeArrowheads="1"/>
          </p:cNvPicPr>
          <p:nvPr/>
        </p:nvPicPr>
        <p:blipFill rotWithShape="1">
          <a:blip r:embed="rId15" cstate="print"/>
          <a:srcRect l="26596" t="39578" r="24487" b="28733"/>
          <a:stretch/>
        </p:blipFill>
        <p:spPr bwMode="auto">
          <a:xfrm>
            <a:off x="10051024" y="1"/>
            <a:ext cx="2140977" cy="1703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9875848" y="33545"/>
            <a:ext cx="225557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095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rgbClr val="B10404"/>
          </a:solidFill>
          <a:effectLst/>
          <a:latin typeface="+mj-lt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F57806DA-DB48-4A49-95B9-A290C83C64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506" y="1155291"/>
            <a:ext cx="10858988" cy="3250454"/>
          </a:xfrm>
        </p:spPr>
        <p:txBody>
          <a:bodyPr/>
          <a:lstStyle/>
          <a:p>
            <a:pPr algn="ctr"/>
            <a:r>
              <a:rPr lang="fr-FR" sz="4400" dirty="0" smtClean="0">
                <a:latin typeface="Century Gothic" panose="020B0502020202020204" pitchFamily="34" charset="0"/>
              </a:rPr>
              <a:t>RVP1 : PA</a:t>
            </a:r>
            <a:r>
              <a:rPr lang="fr-FR" sz="4400" dirty="0">
                <a:latin typeface="Century Gothic" panose="020B0502020202020204" pitchFamily="34" charset="0"/>
              </a:rPr>
              <a:t/>
            </a:r>
            <a:br>
              <a:rPr lang="fr-FR" sz="4400" dirty="0">
                <a:latin typeface="Century Gothic" panose="020B0502020202020204" pitchFamily="34" charset="0"/>
              </a:rPr>
            </a:br>
            <a:r>
              <a:rPr lang="fr-FR" sz="4400" dirty="0">
                <a:latin typeface="Century Gothic" panose="020B0502020202020204" pitchFamily="34" charset="0"/>
              </a:rPr>
              <a:t>Ingénierie de la liaison au sol mécatronique</a:t>
            </a:r>
          </a:p>
        </p:txBody>
      </p:sp>
    </p:spTree>
    <p:extLst>
      <p:ext uri="{BB962C8B-B14F-4D97-AF65-F5344CB8AC3E}">
        <p14:creationId xmlns:p14="http://schemas.microsoft.com/office/powerpoint/2010/main" val="340970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/>
        </p:nvSpPr>
        <p:spPr>
          <a:xfrm>
            <a:off x="12480" y="6339600"/>
            <a:ext cx="1128800" cy="3648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ctr" anchorCtr="0">
            <a:noAutofit/>
          </a:bodyPr>
          <a:lstStyle/>
          <a:p>
            <a:r>
              <a:rPr lang="fr" sz="1333">
                <a:solidFill>
                  <a:srgbClr val="FF0000"/>
                </a:solidFill>
                <a:latin typeface="Corbel"/>
                <a:ea typeface="Corbel"/>
                <a:cs typeface="Corbel"/>
                <a:sym typeface="Corbel"/>
              </a:rPr>
              <a:t>15/11/2017</a:t>
            </a:r>
          </a:p>
        </p:txBody>
      </p:sp>
      <p:sp>
        <p:nvSpPr>
          <p:cNvPr id="257" name="Shape 25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121900" tIns="60933" rIns="121900" bIns="60933" rtlCol="0" anchor="ctr" anchorCtr="0">
            <a:noAutofit/>
          </a:bodyPr>
          <a:lstStyle/>
          <a:p>
            <a:fld id="{00000000-1234-1234-1234-123412341234}" type="slidenum">
              <a:rPr lang="fr" sz="1600" b="1">
                <a:solidFill>
                  <a:srgbClr val="FF0000"/>
                </a:solidFill>
              </a:rPr>
              <a:pPr/>
              <a:t>10</a:t>
            </a:fld>
            <a:endParaRPr lang="fr" sz="1600" b="1">
              <a:solidFill>
                <a:srgbClr val="FF0000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711C5004-05B0-4094-938A-A0FCB01B5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Porte-fusée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="" xmlns:a16="http://schemas.microsoft.com/office/drawing/2014/main" id="{DF270A41-B73A-41FF-A757-736421B5FF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711" y="370429"/>
            <a:ext cx="4254391" cy="586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861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562E8DF4-285D-41F7-BF12-878610E36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Porte-fusée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="" xmlns:a16="http://schemas.microsoft.com/office/drawing/2014/main" id="{285C973E-390E-40CD-8F13-71AFD6481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8840" y="394891"/>
            <a:ext cx="8040215" cy="606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768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/>
        </p:nvSpPr>
        <p:spPr>
          <a:xfrm>
            <a:off x="12480" y="6339600"/>
            <a:ext cx="1128800" cy="3648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ctr" anchorCtr="0">
            <a:noAutofit/>
          </a:bodyPr>
          <a:lstStyle/>
          <a:p>
            <a:r>
              <a:rPr lang="fr" sz="1333">
                <a:solidFill>
                  <a:srgbClr val="FF0000"/>
                </a:solidFill>
                <a:latin typeface="Corbel"/>
                <a:ea typeface="Corbel"/>
                <a:cs typeface="Corbel"/>
                <a:sym typeface="Corbel"/>
              </a:rPr>
              <a:t>15/11/2017</a:t>
            </a:r>
          </a:p>
        </p:txBody>
      </p:sp>
      <p:sp>
        <p:nvSpPr>
          <p:cNvPr id="270" name="Shape 27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121900" tIns="60933" rIns="121900" bIns="60933" rtlCol="0" anchor="ctr" anchorCtr="0">
            <a:noAutofit/>
          </a:bodyPr>
          <a:lstStyle/>
          <a:p>
            <a:fld id="{00000000-1234-1234-1234-123412341234}" type="slidenum">
              <a:rPr lang="fr" sz="1600" b="1">
                <a:solidFill>
                  <a:srgbClr val="FF0000"/>
                </a:solidFill>
              </a:rPr>
              <a:pPr/>
              <a:t>12</a:t>
            </a:fld>
            <a:endParaRPr lang="fr" sz="1600" b="1">
              <a:solidFill>
                <a:srgbClr val="FF0000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EA492E51-05A1-43E6-A781-8D5147094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Triangle carbone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914600" y="915028"/>
            <a:ext cx="10362800" cy="9204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ctr" anchorCtr="0">
            <a:noAutofit/>
          </a:bodyPr>
          <a:lstStyle/>
          <a:p>
            <a:pPr algn="ctr"/>
            <a:r>
              <a:rPr lang="fr" sz="3200" b="1">
                <a:latin typeface="Cambria"/>
                <a:ea typeface="Cambria"/>
                <a:cs typeface="Cambria"/>
                <a:sym typeface="Cambria"/>
              </a:rPr>
              <a:t>Triangles</a:t>
            </a:r>
          </a:p>
        </p:txBody>
      </p:sp>
      <p:sp>
        <p:nvSpPr>
          <p:cNvPr id="272" name="Shape 272"/>
          <p:cNvSpPr txBox="1"/>
          <p:nvPr/>
        </p:nvSpPr>
        <p:spPr>
          <a:xfrm>
            <a:off x="614967" y="1655000"/>
            <a:ext cx="10362800" cy="42772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t" anchorCtr="0">
            <a:noAutofit/>
          </a:bodyPr>
          <a:lstStyle/>
          <a:p>
            <a:r>
              <a:rPr lang="fr" sz="2400" b="1"/>
              <a:t>Fonction :</a:t>
            </a:r>
            <a:r>
              <a:rPr lang="fr" sz="2400"/>
              <a:t> </a:t>
            </a:r>
          </a:p>
          <a:p>
            <a:pPr marL="609585" indent="-423323">
              <a:buSzPts val="1400"/>
              <a:buChar char="-"/>
            </a:pPr>
            <a:r>
              <a:rPr lang="fr" sz="2400">
                <a:solidFill>
                  <a:schemeClr val="dk1"/>
                </a:solidFill>
              </a:rPr>
              <a:t>Assurer la liaison entre les roues et le châssis équipé </a:t>
            </a:r>
          </a:p>
          <a:p>
            <a:pPr marL="609585" indent="-423323">
              <a:buClr>
                <a:schemeClr val="dk1"/>
              </a:buClr>
              <a:buSzPts val="1400"/>
              <a:buChar char="-"/>
            </a:pPr>
            <a:r>
              <a:rPr lang="fr" sz="2400">
                <a:solidFill>
                  <a:schemeClr val="dk1"/>
                </a:solidFill>
              </a:rPr>
              <a:t>Assurer la tenue de route</a:t>
            </a:r>
          </a:p>
          <a:p>
            <a:endParaRPr sz="2400" b="1"/>
          </a:p>
          <a:p>
            <a:r>
              <a:rPr lang="fr" sz="2400" b="1"/>
              <a:t>Choix possibles : </a:t>
            </a:r>
          </a:p>
          <a:p>
            <a:pPr marL="609585" indent="-423323">
              <a:buSzPts val="1400"/>
              <a:buChar char="-"/>
            </a:pPr>
            <a:r>
              <a:rPr lang="fr" sz="2400"/>
              <a:t>Triangles en acier :</a:t>
            </a:r>
          </a:p>
          <a:p>
            <a:pPr marL="1219170" lvl="1" indent="-423323">
              <a:buSzPts val="1400"/>
              <a:buChar char="-"/>
            </a:pPr>
            <a:r>
              <a:rPr lang="fr" sz="2400">
                <a:solidFill>
                  <a:schemeClr val="dk1"/>
                </a:solidFill>
              </a:rPr>
              <a:t>Facilité de réalisation</a:t>
            </a:r>
          </a:p>
          <a:p>
            <a:pPr marL="1219170" lvl="1" indent="-423323">
              <a:buSzPts val="1400"/>
              <a:buChar char="-"/>
            </a:pPr>
            <a:r>
              <a:rPr lang="fr" sz="2400"/>
              <a:t>Masse importante</a:t>
            </a:r>
          </a:p>
          <a:p>
            <a:pPr marL="609585" indent="-423323">
              <a:buSzPts val="1400"/>
              <a:buChar char="-"/>
            </a:pPr>
            <a:r>
              <a:rPr lang="fr" sz="2400"/>
              <a:t>Tubes carbone avec inserts en aluminium</a:t>
            </a:r>
          </a:p>
          <a:p>
            <a:pPr marL="1219170" lvl="1" indent="-423323">
              <a:buSzPts val="1400"/>
              <a:buChar char="-"/>
            </a:pPr>
            <a:r>
              <a:rPr lang="fr" sz="2400"/>
              <a:t>Légèreté</a:t>
            </a:r>
          </a:p>
          <a:p>
            <a:pPr marL="1219170" lvl="1" indent="-423323">
              <a:buSzPts val="1400"/>
              <a:buChar char="-"/>
            </a:pPr>
            <a:r>
              <a:rPr lang="fr" sz="2400"/>
              <a:t>Collage : opération à risque</a:t>
            </a:r>
          </a:p>
          <a:p>
            <a:pPr marL="609585"/>
            <a:endParaRPr sz="2400"/>
          </a:p>
          <a:p>
            <a:endParaRPr sz="2400"/>
          </a:p>
        </p:txBody>
      </p:sp>
      <p:pic>
        <p:nvPicPr>
          <p:cNvPr id="273" name="Shape 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168" y="2593634"/>
            <a:ext cx="5601233" cy="34847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59706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/>
        </p:nvSpPr>
        <p:spPr>
          <a:xfrm>
            <a:off x="12480" y="6339600"/>
            <a:ext cx="1128800" cy="3648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ctr" anchorCtr="0">
            <a:noAutofit/>
          </a:bodyPr>
          <a:lstStyle/>
          <a:p>
            <a:r>
              <a:rPr lang="fr" sz="1333">
                <a:solidFill>
                  <a:srgbClr val="FF0000"/>
                </a:solidFill>
                <a:latin typeface="Corbel"/>
                <a:ea typeface="Corbel"/>
                <a:cs typeface="Corbel"/>
                <a:sym typeface="Corbel"/>
              </a:rPr>
              <a:t>15/11/2017</a:t>
            </a:r>
          </a:p>
        </p:txBody>
      </p:sp>
      <p:sp>
        <p:nvSpPr>
          <p:cNvPr id="279" name="Shape 27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121900" tIns="60933" rIns="121900" bIns="60933" rtlCol="0" anchor="ctr" anchorCtr="0">
            <a:noAutofit/>
          </a:bodyPr>
          <a:lstStyle/>
          <a:p>
            <a:fld id="{00000000-1234-1234-1234-123412341234}" type="slidenum">
              <a:rPr lang="fr" sz="1600" b="1">
                <a:solidFill>
                  <a:srgbClr val="FF0000"/>
                </a:solidFill>
              </a:rPr>
              <a:pPr/>
              <a:t>13</a:t>
            </a:fld>
            <a:endParaRPr lang="fr" sz="1600" b="1">
              <a:solidFill>
                <a:srgbClr val="FF0000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4716641C-F95D-4DF4-BC92-7CF76916D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Triangle carbone</a:t>
            </a:r>
          </a:p>
        </p:txBody>
      </p:sp>
      <p:sp>
        <p:nvSpPr>
          <p:cNvPr id="280" name="Shape 280"/>
          <p:cNvSpPr txBox="1"/>
          <p:nvPr/>
        </p:nvSpPr>
        <p:spPr>
          <a:xfrm>
            <a:off x="591400" y="1101167"/>
            <a:ext cx="10362800" cy="44488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t" anchorCtr="0">
            <a:noAutofit/>
          </a:bodyPr>
          <a:lstStyle/>
          <a:p>
            <a:r>
              <a:rPr lang="fr" sz="2400" b="1"/>
              <a:t>Process de collage à valider</a:t>
            </a:r>
          </a:p>
          <a:p>
            <a:pPr marL="609585" indent="-423323">
              <a:buSzPts val="1400"/>
              <a:buChar char="-"/>
            </a:pPr>
            <a:r>
              <a:rPr lang="fr" sz="2400"/>
              <a:t>Traitement mécanique et chimique des surfaces de collage</a:t>
            </a:r>
          </a:p>
          <a:p>
            <a:pPr marL="609585" indent="-423323">
              <a:buSzPts val="1400"/>
              <a:buChar char="-"/>
            </a:pPr>
            <a:r>
              <a:rPr lang="fr" sz="2400"/>
              <a:t>Utilisation d’un bouchon en plexiglas</a:t>
            </a:r>
          </a:p>
          <a:p>
            <a:pPr marL="609585" indent="-423323">
              <a:buSzPts val="1400"/>
              <a:buChar char="-"/>
            </a:pPr>
            <a:r>
              <a:rPr lang="fr" sz="2400"/>
              <a:t>Assemblage</a:t>
            </a:r>
          </a:p>
          <a:p>
            <a:pPr marL="609585" indent="-423323">
              <a:buSzPts val="1400"/>
              <a:buChar char="-"/>
            </a:pPr>
            <a:r>
              <a:rPr lang="fr" sz="2400"/>
              <a:t>Séchage sur guide</a:t>
            </a:r>
          </a:p>
          <a:p>
            <a:endParaRPr sz="2400"/>
          </a:p>
          <a:p>
            <a:r>
              <a:rPr lang="fr" sz="2400" b="1"/>
              <a:t>Méthode de validation</a:t>
            </a:r>
            <a:r>
              <a:rPr lang="fr" sz="2400"/>
              <a:t> : essais en traction</a:t>
            </a:r>
          </a:p>
          <a:p>
            <a:endParaRPr sz="2400"/>
          </a:p>
          <a:p>
            <a:r>
              <a:rPr lang="fr" sz="2400" b="1"/>
              <a:t>Objectif final </a:t>
            </a:r>
            <a:r>
              <a:rPr lang="fr" sz="2400"/>
              <a:t>: Confiance dans le process</a:t>
            </a:r>
          </a:p>
          <a:p>
            <a:pPr marL="609585"/>
            <a:endParaRPr sz="2400"/>
          </a:p>
          <a:p>
            <a:r>
              <a:rPr lang="fr" sz="2400" b="1"/>
              <a:t>Reste à faire</a:t>
            </a:r>
            <a:r>
              <a:rPr lang="fr" sz="2400"/>
              <a:t> :</a:t>
            </a:r>
          </a:p>
          <a:p>
            <a:pPr marL="609585" indent="-423323">
              <a:buSzPts val="1400"/>
              <a:buChar char="-"/>
            </a:pPr>
            <a:r>
              <a:rPr lang="fr" sz="2400"/>
              <a:t>Trouver le traitement chimique adapté</a:t>
            </a:r>
          </a:p>
          <a:p>
            <a:pPr marL="609585" indent="-423323">
              <a:buSzPts val="1400"/>
              <a:buChar char="-"/>
            </a:pPr>
            <a:r>
              <a:rPr lang="fr" sz="2400"/>
              <a:t>Finir le modèle Catia</a:t>
            </a:r>
          </a:p>
          <a:p>
            <a:pPr marL="609585" indent="-423323">
              <a:buSzPts val="1400"/>
              <a:buChar char="-"/>
            </a:pPr>
            <a:r>
              <a:rPr lang="fr" sz="2400"/>
              <a:t>Dimensionner la solution B en acier</a:t>
            </a:r>
          </a:p>
          <a:p>
            <a:pPr marL="609585" indent="-423323">
              <a:buSzPts val="1400"/>
              <a:buChar char="-"/>
            </a:pPr>
            <a:r>
              <a:rPr lang="fr" sz="2400"/>
              <a:t>Appliquer le process et réaliser les essais</a:t>
            </a:r>
          </a:p>
          <a:p>
            <a:endParaRPr sz="2400"/>
          </a:p>
        </p:txBody>
      </p:sp>
      <p:pic>
        <p:nvPicPr>
          <p:cNvPr id="281" name="Shape 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4634" y="4220434"/>
            <a:ext cx="1975633" cy="1975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Shape 2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23468" y="1101167"/>
            <a:ext cx="1657965" cy="208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Shape 2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3734" y="2332667"/>
            <a:ext cx="2388437" cy="2393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2922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/>
        </p:nvSpPr>
        <p:spPr>
          <a:xfrm>
            <a:off x="12480" y="6339600"/>
            <a:ext cx="1128800" cy="3648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ctr" anchorCtr="0">
            <a:noAutofit/>
          </a:bodyPr>
          <a:lstStyle/>
          <a:p>
            <a:r>
              <a:rPr lang="fr" sz="1333">
                <a:solidFill>
                  <a:srgbClr val="FF0000"/>
                </a:solidFill>
                <a:latin typeface="Corbel"/>
                <a:ea typeface="Corbel"/>
                <a:cs typeface="Corbel"/>
                <a:sym typeface="Corbel"/>
              </a:rPr>
              <a:t>15/11/2017</a:t>
            </a:r>
          </a:p>
        </p:txBody>
      </p:sp>
      <p:sp>
        <p:nvSpPr>
          <p:cNvPr id="297" name="Shape 29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121900" tIns="60933" rIns="121900" bIns="60933" rtlCol="0" anchor="ctr" anchorCtr="0">
            <a:noAutofit/>
          </a:bodyPr>
          <a:lstStyle/>
          <a:p>
            <a:fld id="{00000000-1234-1234-1234-123412341234}" type="slidenum">
              <a:rPr lang="fr"/>
              <a:pPr/>
              <a:t>14</a:t>
            </a:fld>
            <a:endParaRPr lang="fr"/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C5E78E77-7BA1-4879-81F0-664355B19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Freinage</a:t>
            </a: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 t="18179" b="14289"/>
          <a:stretch/>
        </p:blipFill>
        <p:spPr>
          <a:xfrm>
            <a:off x="576880" y="1946900"/>
            <a:ext cx="4643513" cy="325223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00" name="Shape 3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000" y="1486544"/>
            <a:ext cx="4643512" cy="42795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82394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/>
        </p:nvSpPr>
        <p:spPr>
          <a:xfrm>
            <a:off x="12480" y="6339600"/>
            <a:ext cx="1128800" cy="3648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ctr" anchorCtr="0">
            <a:noAutofit/>
          </a:bodyPr>
          <a:lstStyle/>
          <a:p>
            <a:r>
              <a:rPr lang="fr" sz="1333">
                <a:solidFill>
                  <a:srgbClr val="FF0000"/>
                </a:solidFill>
                <a:latin typeface="Corbel"/>
                <a:ea typeface="Corbel"/>
                <a:cs typeface="Corbel"/>
                <a:sym typeface="Corbel"/>
              </a:rPr>
              <a:t>15/11/2017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="" xmlns:a16="http://schemas.microsoft.com/office/drawing/2014/main" id="{2C647F1C-2478-4846-AA35-EB5AC1E5E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06" name="Shape 30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121900" tIns="60933" rIns="121900" bIns="60933" rtlCol="0" anchor="ctr" anchorCtr="0">
            <a:noAutofit/>
          </a:bodyPr>
          <a:lstStyle/>
          <a:p>
            <a:fld id="{00000000-1234-1234-1234-123412341234}" type="slidenum">
              <a:rPr lang="fr" sz="1600" b="1">
                <a:solidFill>
                  <a:srgbClr val="FF0000"/>
                </a:solidFill>
              </a:rPr>
              <a:pPr/>
              <a:t>15</a:t>
            </a:fld>
            <a:endParaRPr lang="fr" sz="1600" b="1">
              <a:solidFill>
                <a:srgbClr val="FF0000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8D2A6061-566A-46D7-B484-7AD4F7FA4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Direction</a:t>
            </a:r>
          </a:p>
        </p:txBody>
      </p:sp>
      <p:sp>
        <p:nvSpPr>
          <p:cNvPr id="307" name="Shape 307"/>
          <p:cNvSpPr txBox="1"/>
          <p:nvPr/>
        </p:nvSpPr>
        <p:spPr>
          <a:xfrm>
            <a:off x="914600" y="915028"/>
            <a:ext cx="10362800" cy="9204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ctr" anchorCtr="0">
            <a:noAutofit/>
          </a:bodyPr>
          <a:lstStyle/>
          <a:p>
            <a:pPr algn="ctr"/>
            <a:r>
              <a:rPr lang="fr" sz="3200" b="1">
                <a:latin typeface="Cambria"/>
                <a:ea typeface="Cambria"/>
                <a:cs typeface="Cambria"/>
                <a:sym typeface="Cambria"/>
              </a:rPr>
              <a:t>Direction</a:t>
            </a:r>
          </a:p>
        </p:txBody>
      </p:sp>
      <p:pic>
        <p:nvPicPr>
          <p:cNvPr id="308" name="Shape 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3105" y="1722150"/>
            <a:ext cx="7238065" cy="3413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8398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/>
          <p:nvPr/>
        </p:nvSpPr>
        <p:spPr>
          <a:xfrm>
            <a:off x="12480" y="6339600"/>
            <a:ext cx="1128800" cy="3648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ctr" anchorCtr="0">
            <a:noAutofit/>
          </a:bodyPr>
          <a:lstStyle/>
          <a:p>
            <a:r>
              <a:rPr lang="fr" sz="1333">
                <a:solidFill>
                  <a:srgbClr val="FF0000"/>
                </a:solidFill>
                <a:latin typeface="Corbel"/>
                <a:ea typeface="Corbel"/>
                <a:cs typeface="Corbel"/>
                <a:sym typeface="Corbel"/>
              </a:rPr>
              <a:t>15/11/2017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121900" tIns="60933" rIns="121900" bIns="60933" rtlCol="0" anchor="ctr" anchorCtr="0">
            <a:noAutofit/>
          </a:bodyPr>
          <a:lstStyle/>
          <a:p>
            <a:fld id="{00000000-1234-1234-1234-123412341234}" type="slidenum">
              <a:rPr lang="fr" sz="1600" b="1">
                <a:solidFill>
                  <a:srgbClr val="FF0000"/>
                </a:solidFill>
              </a:rPr>
              <a:pPr/>
              <a:t>16</a:t>
            </a:fld>
            <a:endParaRPr lang="fr" sz="1600" b="1">
              <a:solidFill>
                <a:srgbClr val="FF0000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C8D05D02-77AE-45B8-8751-1374E4E35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Direction</a:t>
            </a:r>
          </a:p>
        </p:txBody>
      </p:sp>
      <p:sp>
        <p:nvSpPr>
          <p:cNvPr id="315" name="Shape 315"/>
          <p:cNvSpPr txBox="1"/>
          <p:nvPr/>
        </p:nvSpPr>
        <p:spPr>
          <a:xfrm>
            <a:off x="334200" y="1082833"/>
            <a:ext cx="11069600" cy="6016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t" anchorCtr="0">
            <a:noAutofit/>
          </a:bodyPr>
          <a:lstStyle/>
          <a:p>
            <a:r>
              <a:rPr lang="fr" sz="2400" u="sng"/>
              <a:t>Vue de dessus de la géométrie retenue :</a:t>
            </a:r>
          </a:p>
          <a:p>
            <a:pPr indent="609585"/>
            <a:r>
              <a:rPr lang="fr" sz="2400"/>
              <a:t>  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281000" y="3275267"/>
            <a:ext cx="11176000" cy="21124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t" anchorCtr="0">
            <a:noAutofit/>
          </a:bodyPr>
          <a:lstStyle/>
          <a:p>
            <a:pPr marL="609585" indent="-423323">
              <a:buSzPts val="1400"/>
              <a:buChar char="●"/>
            </a:pPr>
            <a:r>
              <a:rPr lang="fr" sz="2400"/>
              <a:t>120° au volant pour prendre le virage le plus serré, avec la roue extérieure à 31°.   </a:t>
            </a:r>
          </a:p>
          <a:p>
            <a:pPr marL="609585" indent="-423323">
              <a:buSzPts val="1400"/>
              <a:buChar char="●"/>
            </a:pPr>
            <a:r>
              <a:rPr lang="fr" sz="2400"/>
              <a:t>75° au volant durant le Skidpad, avec la roue extérieure à 18°</a:t>
            </a:r>
          </a:p>
          <a:p>
            <a:endParaRPr sz="2400"/>
          </a:p>
          <a:p>
            <a:endParaRPr sz="2400"/>
          </a:p>
          <a:p>
            <a:r>
              <a:rPr lang="fr" sz="2400"/>
              <a:t>Chasse de 17mm  avec angle de chasse de 1.5°. </a:t>
            </a:r>
          </a:p>
        </p:txBody>
      </p:sp>
      <p:pic>
        <p:nvPicPr>
          <p:cNvPr id="317" name="Shape 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685" y="1684434"/>
            <a:ext cx="11392641" cy="1184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2684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294100" y="1216533"/>
            <a:ext cx="11550400" cy="5356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t" anchorCtr="0">
            <a:noAutofit/>
          </a:bodyPr>
          <a:lstStyle/>
          <a:p>
            <a:r>
              <a:rPr lang="fr" sz="2400" u="sng"/>
              <a:t>Efforts dans la direction : </a:t>
            </a:r>
          </a:p>
        </p:txBody>
      </p:sp>
      <p:pic>
        <p:nvPicPr>
          <p:cNvPr id="323" name="Shape 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2433" y="1752300"/>
            <a:ext cx="8248299" cy="46293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4" name="Shape 324"/>
          <p:cNvCxnSpPr/>
          <p:nvPr/>
        </p:nvCxnSpPr>
        <p:spPr>
          <a:xfrm>
            <a:off x="1376933" y="4638833"/>
            <a:ext cx="1109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25" name="Shape 325"/>
          <p:cNvSpPr txBox="1"/>
          <p:nvPr/>
        </p:nvSpPr>
        <p:spPr>
          <a:xfrm>
            <a:off x="294100" y="4371033"/>
            <a:ext cx="1109600" cy="5356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t" anchorCtr="0">
            <a:noAutofit/>
          </a:bodyPr>
          <a:lstStyle/>
          <a:p>
            <a:r>
              <a:rPr lang="fr" sz="2400"/>
              <a:t>Olympix</a:t>
            </a:r>
          </a:p>
        </p:txBody>
      </p:sp>
      <p:sp>
        <p:nvSpPr>
          <p:cNvPr id="326" name="Shape 326"/>
          <p:cNvSpPr txBox="1"/>
          <p:nvPr/>
        </p:nvSpPr>
        <p:spPr>
          <a:xfrm>
            <a:off x="106933" y="1814000"/>
            <a:ext cx="1270000" cy="4948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t" anchorCtr="0">
            <a:noAutofit/>
          </a:bodyPr>
          <a:lstStyle/>
          <a:p>
            <a:r>
              <a:rPr lang="fr" sz="2400"/>
              <a:t>Dynamix V1</a:t>
            </a:r>
          </a:p>
        </p:txBody>
      </p:sp>
      <p:cxnSp>
        <p:nvCxnSpPr>
          <p:cNvPr id="327" name="Shape 327"/>
          <p:cNvCxnSpPr/>
          <p:nvPr/>
        </p:nvCxnSpPr>
        <p:spPr>
          <a:xfrm>
            <a:off x="1376933" y="2061400"/>
            <a:ext cx="1109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28" name="Shape 328"/>
          <p:cNvSpPr txBox="1"/>
          <p:nvPr/>
        </p:nvSpPr>
        <p:spPr>
          <a:xfrm>
            <a:off x="106933" y="5307267"/>
            <a:ext cx="1951600" cy="6016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t" anchorCtr="0">
            <a:noAutofit/>
          </a:bodyPr>
          <a:lstStyle/>
          <a:p>
            <a:r>
              <a:rPr lang="fr" sz="2400"/>
              <a:t>Atomix : 9N</a:t>
            </a:r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FB0687EB-4800-452E-97B0-4EFF114BE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Direction</a:t>
            </a:r>
          </a:p>
        </p:txBody>
      </p:sp>
    </p:spTree>
    <p:extLst>
      <p:ext uri="{BB962C8B-B14F-4D97-AF65-F5344CB8AC3E}">
        <p14:creationId xmlns:p14="http://schemas.microsoft.com/office/powerpoint/2010/main" val="2574162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>
            <a:spLocks noGrp="1"/>
          </p:cNvSpPr>
          <p:nvPr>
            <p:ph type="title"/>
          </p:nvPr>
        </p:nvSpPr>
        <p:spPr>
          <a:xfrm>
            <a:off x="0" y="26290"/>
            <a:ext cx="12192000" cy="882431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ctr" anchorCtr="0">
            <a:noAutofit/>
          </a:bodyPr>
          <a:lstStyle/>
          <a:p>
            <a:pPr marL="0" marR="0" lvl="0" indent="-177800" algn="l" rtl="0">
              <a:spcBef>
                <a:spcPts val="0"/>
              </a:spcBef>
              <a:buClr>
                <a:srgbClr val="B10404"/>
              </a:buClr>
              <a:buSzPts val="2800"/>
              <a:buFont typeface="Corbel"/>
              <a:buNone/>
            </a:pPr>
            <a:r>
              <a:rPr lang="fr-FR" sz="2800" b="1" i="0" u="none" strike="noStrike" cap="none" dirty="0">
                <a:solidFill>
                  <a:srgbClr val="B10404"/>
                </a:solidFill>
                <a:latin typeface="Corbel"/>
                <a:ea typeface="Corbel"/>
                <a:cs typeface="Corbel"/>
                <a:sym typeface="Corbel"/>
              </a:rPr>
              <a:t>Suspension : Solution retenue à l’avant </a:t>
            </a:r>
          </a:p>
        </p:txBody>
      </p:sp>
      <p:pic>
        <p:nvPicPr>
          <p:cNvPr id="301" name="Shape 3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751" y="908725"/>
            <a:ext cx="7394775" cy="409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Shape 3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8925" y="1061121"/>
            <a:ext cx="4320675" cy="53627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9178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>
            <a:spLocks noGrp="1"/>
          </p:cNvSpPr>
          <p:nvPr>
            <p:ph type="title"/>
          </p:nvPr>
        </p:nvSpPr>
        <p:spPr>
          <a:xfrm>
            <a:off x="0" y="26290"/>
            <a:ext cx="12192000" cy="88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-FR" dirty="0"/>
              <a:t>Suspension : Motion ratio</a:t>
            </a:r>
          </a:p>
        </p:txBody>
      </p:sp>
      <p:pic>
        <p:nvPicPr>
          <p:cNvPr id="310" name="Shape 3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0203"/>
            <a:ext cx="6217920" cy="5084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316">
            <a:extLst>
              <a:ext uri="{FF2B5EF4-FFF2-40B4-BE49-F238E27FC236}">
                <a16:creationId xmlns="" xmlns:a16="http://schemas.microsoft.com/office/drawing/2014/main" id="{9EEA43CB-7242-4C40-B5B6-A4AF976F8AB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7920" y="1250203"/>
            <a:ext cx="5974080" cy="50840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169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="" xmlns:a16="http://schemas.microsoft.com/office/drawing/2014/main" id="{23592D0A-067F-416C-87D3-48A773269B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017" y="1175544"/>
            <a:ext cx="11521280" cy="4608512"/>
          </a:xfrm>
        </p:spPr>
        <p:txBody>
          <a:bodyPr/>
          <a:lstStyle/>
          <a:p>
            <a:r>
              <a:rPr lang="fr-FR" dirty="0"/>
              <a:t>Présentation du Formula </a:t>
            </a:r>
            <a:r>
              <a:rPr lang="fr-FR" dirty="0" err="1"/>
              <a:t>student</a:t>
            </a:r>
            <a:endParaRPr lang="fr-FR" dirty="0"/>
          </a:p>
          <a:p>
            <a:r>
              <a:rPr lang="fr-FR" dirty="0"/>
              <a:t>Roue</a:t>
            </a:r>
          </a:p>
          <a:p>
            <a:r>
              <a:rPr lang="fr-FR" dirty="0"/>
              <a:t>Porte-fusée</a:t>
            </a:r>
          </a:p>
          <a:p>
            <a:r>
              <a:rPr lang="fr-FR" dirty="0"/>
              <a:t>Triangle carbone</a:t>
            </a:r>
          </a:p>
          <a:p>
            <a:r>
              <a:rPr lang="fr-FR" dirty="0"/>
              <a:t>Freinage</a:t>
            </a:r>
          </a:p>
          <a:p>
            <a:r>
              <a:rPr lang="fr-FR" dirty="0"/>
              <a:t>Direction</a:t>
            </a:r>
          </a:p>
          <a:p>
            <a:r>
              <a:rPr lang="fr-FR" dirty="0"/>
              <a:t>Suspension</a:t>
            </a:r>
          </a:p>
          <a:p>
            <a:endParaRPr lang="fr-FR" dirty="0"/>
          </a:p>
        </p:txBody>
      </p:sp>
      <p:sp>
        <p:nvSpPr>
          <p:cNvPr id="3" name="Titre 2">
            <a:extLst>
              <a:ext uri="{FF2B5EF4-FFF2-40B4-BE49-F238E27FC236}">
                <a16:creationId xmlns="" xmlns:a16="http://schemas.microsoft.com/office/drawing/2014/main" id="{CE4C168E-B8CD-41B7-87F2-E04D24F46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 </a:t>
            </a:r>
            <a:r>
              <a:rPr lang="fr-FR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5981378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title"/>
          </p:nvPr>
        </p:nvSpPr>
        <p:spPr>
          <a:xfrm>
            <a:off x="0" y="26290"/>
            <a:ext cx="12192000" cy="88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fr-FR">
                <a:solidFill>
                  <a:schemeClr val="accent1"/>
                </a:solidFill>
              </a:rPr>
              <a:t>Solution retenue à l’arrière</a:t>
            </a:r>
          </a:p>
        </p:txBody>
      </p:sp>
      <p:pic>
        <p:nvPicPr>
          <p:cNvPr id="323" name="Shape 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025" y="908600"/>
            <a:ext cx="9486248" cy="5418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5884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  <p:extLst/>
          </p:nvPr>
        </p:nvSpPr>
        <p:spPr/>
        <p:txBody>
          <a:bodyPr/>
          <a:lstStyle/>
          <a:p>
            <a:pPr algn="ctr"/>
            <a:r>
              <a:rPr lang="fr-FR" dirty="0"/>
              <a:t>Contexte </a:t>
            </a:r>
          </a:p>
        </p:txBody>
      </p:sp>
      <p:sp>
        <p:nvSpPr>
          <p:cNvPr id="8" name="ZoneTexte 7"/>
          <p:cNvSpPr txBox="1"/>
          <p:nvPr>
            <p:extLst/>
          </p:nvPr>
        </p:nvSpPr>
        <p:spPr>
          <a:xfrm>
            <a:off x="285750" y="1419225"/>
            <a:ext cx="8301147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/>
              <a:t>Commanditaire : Ecurie Piston Sport Auto</a:t>
            </a:r>
            <a:endParaRPr lang="fr-FR" sz="2800" dirty="0"/>
          </a:p>
        </p:txBody>
      </p:sp>
      <p:pic>
        <p:nvPicPr>
          <p:cNvPr id="9" name="Image 9" descr="Captur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6300" y="1327260"/>
            <a:ext cx="2743200" cy="701505"/>
          </a:xfrm>
          <a:prstGeom prst="rect">
            <a:avLst/>
          </a:prstGeom>
        </p:spPr>
      </p:pic>
      <p:sp>
        <p:nvSpPr>
          <p:cNvPr id="11" name="ZoneTexte 10"/>
          <p:cNvSpPr txBox="1"/>
          <p:nvPr>
            <p:extLst/>
          </p:nvPr>
        </p:nvSpPr>
        <p:spPr>
          <a:xfrm>
            <a:off x="712788" y="2514600"/>
            <a:ext cx="10586927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b="1" dirty="0"/>
              <a:t>Objectif : participer à une compétition mondiale, le Formula </a:t>
            </a:r>
            <a:r>
              <a:rPr lang="fr-FR" sz="2400" b="1" dirty="0" err="1"/>
              <a:t>Student</a:t>
            </a:r>
            <a:r>
              <a:rPr lang="fr-FR" sz="2400" b="1" dirty="0"/>
              <a:t>.</a:t>
            </a:r>
            <a:endParaRPr lang="fr-FR" sz="2400" dirty="0"/>
          </a:p>
        </p:txBody>
      </p:sp>
      <p:pic>
        <p:nvPicPr>
          <p:cNvPr id="12" name="Imag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1871" y="3038475"/>
            <a:ext cx="3534103" cy="3029231"/>
          </a:xfrm>
          <a:prstGeom prst="rect">
            <a:avLst/>
          </a:prstGeom>
        </p:spPr>
      </p:pic>
      <p:pic>
        <p:nvPicPr>
          <p:cNvPr id="14" name="Image 14"/>
          <p:cNvPicPr>
            <a:picLocks noChangeAspect="1"/>
          </p:cNvPicPr>
          <p:nvPr/>
        </p:nvPicPr>
        <p:blipFill rotWithShape="1">
          <a:blip r:embed="rId5"/>
          <a:srcRect l="7678" t="23909" r="9034" b="370"/>
          <a:stretch/>
        </p:blipFill>
        <p:spPr>
          <a:xfrm>
            <a:off x="1828800" y="3486785"/>
            <a:ext cx="4164052" cy="2522865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2162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="" xmlns:a16="http://schemas.microsoft.com/office/drawing/2014/main" id="{1DED7451-3839-444A-A818-CE2863D12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7565" y="1304925"/>
            <a:ext cx="8616871" cy="389974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200000"/>
              </a:lnSpc>
            </a:pPr>
            <a:r>
              <a:rPr lang="fr-FR" dirty="0" smtClean="0"/>
              <a:t>44 </a:t>
            </a:r>
            <a:r>
              <a:rPr lang="fr-FR" dirty="0"/>
              <a:t>élève-ingénieurs de </a:t>
            </a:r>
            <a:r>
              <a:rPr lang="fr-FR" dirty="0" smtClean="0"/>
              <a:t>1</a:t>
            </a:r>
            <a:r>
              <a:rPr lang="fr-FR" baseline="30000" dirty="0" smtClean="0"/>
              <a:t>er</a:t>
            </a:r>
            <a:r>
              <a:rPr lang="fr-FR" dirty="0" smtClean="0"/>
              <a:t> , 2</a:t>
            </a:r>
            <a:r>
              <a:rPr lang="fr-FR" baseline="30000" dirty="0" smtClean="0"/>
              <a:t>e</a:t>
            </a:r>
            <a:r>
              <a:rPr lang="fr-FR" dirty="0" smtClean="0"/>
              <a:t> et 3</a:t>
            </a:r>
            <a:r>
              <a:rPr lang="fr-FR" baseline="30000" dirty="0" smtClean="0"/>
              <a:t>e</a:t>
            </a:r>
            <a:r>
              <a:rPr lang="fr-FR" dirty="0" smtClean="0"/>
              <a:t> année</a:t>
            </a:r>
            <a:endParaRPr lang="fr-FR" dirty="0"/>
          </a:p>
          <a:p>
            <a:pPr>
              <a:lnSpc>
                <a:spcPct val="200000"/>
              </a:lnSpc>
            </a:pPr>
            <a:r>
              <a:rPr lang="fr-FR" dirty="0"/>
              <a:t>1 projet sur 2 ans</a:t>
            </a:r>
          </a:p>
          <a:p>
            <a:pPr>
              <a:lnSpc>
                <a:spcPct val="200000"/>
              </a:lnSpc>
            </a:pPr>
            <a:r>
              <a:rPr lang="fr-FR" dirty="0"/>
              <a:t>Plus de 100 000€ de budget</a:t>
            </a:r>
          </a:p>
          <a:p>
            <a:pPr>
              <a:lnSpc>
                <a:spcPct val="200000"/>
              </a:lnSpc>
            </a:pPr>
            <a:r>
              <a:rPr lang="fr-FR" dirty="0" smtClean="0"/>
              <a:t>Des épreuves d’ingénierie divers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8C312D33-9391-4AD9-AEC8-6C17AB49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4</a:t>
            </a:fld>
            <a:endParaRPr lang="de-DE"/>
          </a:p>
        </p:txBody>
      </p:sp>
      <p:sp>
        <p:nvSpPr>
          <p:cNvPr id="4" name="Titre 3">
            <a:extLst>
              <a:ext uri="{FF2B5EF4-FFF2-40B4-BE49-F238E27FC236}">
                <a16:creationId xmlns="" xmlns:a16="http://schemas.microsoft.com/office/drawing/2014/main" id="{7966051A-E522-428D-A241-CC558F8D3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Quelques chiffres</a:t>
            </a:r>
          </a:p>
        </p:txBody>
      </p:sp>
    </p:spTree>
    <p:extLst>
      <p:ext uri="{BB962C8B-B14F-4D97-AF65-F5344CB8AC3E}">
        <p14:creationId xmlns:p14="http://schemas.microsoft.com/office/powerpoint/2010/main" val="3281487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  <p:extLst/>
          </p:nvPr>
        </p:nvSpPr>
        <p:spPr/>
        <p:txBody>
          <a:bodyPr/>
          <a:lstStyle/>
          <a:p>
            <a:pPr algn="ctr"/>
            <a:r>
              <a:rPr lang="fr-FR" dirty="0"/>
              <a:t>Format de la compétition</a:t>
            </a:r>
          </a:p>
        </p:txBody>
      </p:sp>
      <p:sp>
        <p:nvSpPr>
          <p:cNvPr id="8" name="ZoneTexte 7"/>
          <p:cNvSpPr txBox="1"/>
          <p:nvPr>
            <p:extLst/>
          </p:nvPr>
        </p:nvSpPr>
        <p:spPr>
          <a:xfrm>
            <a:off x="543124" y="1329687"/>
            <a:ext cx="5666048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600" b="1" dirty="0">
                <a:latin typeface="Corbel"/>
                <a:ea typeface="Verdana"/>
                <a:cs typeface="Courier New"/>
              </a:rPr>
              <a:t>Epreuves statiques</a:t>
            </a:r>
            <a:endParaRPr lang="fr-FR" sz="3600" dirty="0">
              <a:latin typeface="Corbel"/>
              <a:ea typeface="Verdana"/>
              <a:cs typeface="Courier New"/>
            </a:endParaRPr>
          </a:p>
        </p:txBody>
      </p:sp>
      <p:sp>
        <p:nvSpPr>
          <p:cNvPr id="11" name="ZoneTexte 10"/>
          <p:cNvSpPr txBox="1"/>
          <p:nvPr>
            <p:extLst/>
          </p:nvPr>
        </p:nvSpPr>
        <p:spPr>
          <a:xfrm>
            <a:off x="847924" y="2486523"/>
            <a:ext cx="3812017" cy="215443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dirty="0">
                <a:latin typeface="Corbel"/>
                <a:ea typeface="Verdana"/>
                <a:cs typeface="Courier New"/>
              </a:rPr>
              <a:t>• Inspection technique</a:t>
            </a:r>
            <a:endParaRPr lang="fr-FR" dirty="0">
              <a:latin typeface="Corbel"/>
              <a:ea typeface="Verdana"/>
              <a:cs typeface="Courier New"/>
            </a:endParaRPr>
          </a:p>
          <a:p>
            <a:r>
              <a:rPr lang="fr-FR" sz="2800" dirty="0">
                <a:latin typeface="Corbel"/>
                <a:ea typeface="Verdana"/>
                <a:cs typeface="Courier New"/>
              </a:rPr>
              <a:t>• </a:t>
            </a:r>
            <a:r>
              <a:rPr lang="fr-FR" sz="2800" dirty="0" err="1">
                <a:latin typeface="Corbel"/>
                <a:ea typeface="Verdana"/>
                <a:cs typeface="Courier New"/>
              </a:rPr>
              <a:t>Cost</a:t>
            </a:r>
            <a:r>
              <a:rPr lang="fr-FR" sz="2800" dirty="0">
                <a:latin typeface="Corbel"/>
                <a:ea typeface="Verdana"/>
                <a:cs typeface="Courier New"/>
              </a:rPr>
              <a:t> </a:t>
            </a:r>
            <a:endParaRPr dirty="0">
              <a:latin typeface="Corbel"/>
              <a:ea typeface="Verdana"/>
              <a:cs typeface="Courier New"/>
            </a:endParaRPr>
          </a:p>
          <a:p>
            <a:r>
              <a:rPr lang="fr-FR" sz="2800" dirty="0">
                <a:latin typeface="Corbel"/>
                <a:ea typeface="Verdana"/>
                <a:cs typeface="Courier New"/>
              </a:rPr>
              <a:t>• Présentation</a:t>
            </a:r>
          </a:p>
          <a:p>
            <a:r>
              <a:rPr lang="fr-FR" sz="2800" dirty="0">
                <a:latin typeface="Corbel"/>
                <a:ea typeface="Verdana"/>
                <a:cs typeface="Courier New"/>
              </a:rPr>
              <a:t>• Design</a:t>
            </a:r>
          </a:p>
          <a:p>
            <a:pPr algn="ctr"/>
            <a:endParaRPr lang="fr-FR" sz="2200" dirty="0">
              <a:latin typeface="Corbel"/>
              <a:ea typeface="Verdana"/>
              <a:cs typeface="Courier New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5</a:t>
            </a:fld>
            <a:endParaRPr lang="de-DE"/>
          </a:p>
        </p:txBody>
      </p:sp>
      <p:pic>
        <p:nvPicPr>
          <p:cNvPr id="15" name="Image 14">
            <a:extLst>
              <a:ext uri="{FF2B5EF4-FFF2-40B4-BE49-F238E27FC236}">
                <a16:creationId xmlns="" xmlns:a16="http://schemas.microsoft.com/office/drawing/2014/main" id="{3F5CF9DB-AC52-499E-8AAE-0132A6D95F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829" y="2299495"/>
            <a:ext cx="6677025" cy="3755826"/>
          </a:xfrm>
          <a:prstGeom prst="rect">
            <a:avLst/>
          </a:prstGeom>
        </p:spPr>
      </p:pic>
      <p:pic>
        <p:nvPicPr>
          <p:cNvPr id="5" name="Image 4" descr="Une image contenant plancher, intérieur, terrain&#10;&#10;Description générée avec un niveau de confiance élevé">
            <a:extLst>
              <a:ext uri="{FF2B5EF4-FFF2-40B4-BE49-F238E27FC236}">
                <a16:creationId xmlns="" xmlns:a16="http://schemas.microsoft.com/office/drawing/2014/main" id="{A83814B8-78CB-4253-B371-318C21FF16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2" b="18196"/>
          <a:stretch/>
        </p:blipFill>
        <p:spPr>
          <a:xfrm>
            <a:off x="5819775" y="1574406"/>
            <a:ext cx="4604929" cy="478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798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  <p:extLst/>
          </p:nvPr>
        </p:nvSpPr>
        <p:spPr/>
        <p:txBody>
          <a:bodyPr/>
          <a:lstStyle/>
          <a:p>
            <a:pPr algn="ctr"/>
            <a:r>
              <a:rPr lang="fr-FR" dirty="0"/>
              <a:t>Format de la compétition</a:t>
            </a:r>
          </a:p>
        </p:txBody>
      </p:sp>
      <p:sp>
        <p:nvSpPr>
          <p:cNvPr id="9" name="ZoneTexte 8"/>
          <p:cNvSpPr txBox="1"/>
          <p:nvPr>
            <p:extLst/>
          </p:nvPr>
        </p:nvSpPr>
        <p:spPr>
          <a:xfrm>
            <a:off x="86589" y="1278885"/>
            <a:ext cx="5024671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600" b="1" dirty="0">
                <a:latin typeface="Corbel"/>
                <a:ea typeface="Verdana"/>
                <a:cs typeface="Courier New"/>
              </a:rPr>
              <a:t>Epreuves dynamiques</a:t>
            </a:r>
            <a:endParaRPr lang="fr-FR" sz="3600" dirty="0">
              <a:latin typeface="Corbel"/>
              <a:ea typeface="Verdana"/>
              <a:cs typeface="Courier New"/>
            </a:endParaRPr>
          </a:p>
        </p:txBody>
      </p:sp>
      <p:sp>
        <p:nvSpPr>
          <p:cNvPr id="10" name="ZoneTexte 9"/>
          <p:cNvSpPr txBox="1"/>
          <p:nvPr>
            <p:extLst/>
          </p:nvPr>
        </p:nvSpPr>
        <p:spPr>
          <a:xfrm>
            <a:off x="613024" y="2145460"/>
            <a:ext cx="274320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dirty="0">
                <a:latin typeface="Corbel"/>
                <a:ea typeface="Verdana"/>
                <a:cs typeface="Courier New"/>
              </a:rPr>
              <a:t>• Accélération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6</a:t>
            </a:fld>
            <a:endParaRPr lang="de-DE"/>
          </a:p>
        </p:txBody>
      </p:sp>
      <p:pic>
        <p:nvPicPr>
          <p:cNvPr id="4" name="Image 3">
            <a:extLst>
              <a:ext uri="{FF2B5EF4-FFF2-40B4-BE49-F238E27FC236}">
                <a16:creationId xmlns="" xmlns:a16="http://schemas.microsoft.com/office/drawing/2014/main" id="{492951E5-021A-46AF-A9A0-0A5B1442D2B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77" r="6659"/>
          <a:stretch/>
        </p:blipFill>
        <p:spPr>
          <a:xfrm>
            <a:off x="3514726" y="2145460"/>
            <a:ext cx="8362950" cy="4223127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="" xmlns:a16="http://schemas.microsoft.com/office/drawing/2014/main" id="{202FB29E-442D-4C6B-B874-AAEB1C5808D5}"/>
              </a:ext>
            </a:extLst>
          </p:cNvPr>
          <p:cNvSpPr txBox="1"/>
          <p:nvPr>
            <p:extLst/>
          </p:nvPr>
        </p:nvSpPr>
        <p:spPr>
          <a:xfrm>
            <a:off x="613025" y="2678064"/>
            <a:ext cx="274320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dirty="0">
                <a:latin typeface="Corbel"/>
                <a:ea typeface="Verdana"/>
                <a:cs typeface="Courier New"/>
              </a:rPr>
              <a:t>• </a:t>
            </a:r>
            <a:r>
              <a:rPr lang="fr-FR" sz="2800" dirty="0" err="1">
                <a:latin typeface="Corbel"/>
                <a:ea typeface="Verdana"/>
                <a:cs typeface="Courier New"/>
              </a:rPr>
              <a:t>Skid</a:t>
            </a:r>
            <a:r>
              <a:rPr lang="fr-FR" sz="2800" dirty="0">
                <a:latin typeface="Corbel"/>
                <a:ea typeface="Verdana"/>
                <a:cs typeface="Courier New"/>
              </a:rPr>
              <a:t>-pad</a:t>
            </a:r>
          </a:p>
        </p:txBody>
      </p:sp>
      <p:pic>
        <p:nvPicPr>
          <p:cNvPr id="5" name="accel_dyna">
            <a:hlinkClick r:id="" action="ppaction://media"/>
            <a:extLst>
              <a:ext uri="{FF2B5EF4-FFF2-40B4-BE49-F238E27FC236}">
                <a16:creationId xmlns="" xmlns:a16="http://schemas.microsoft.com/office/drawing/2014/main" id="{12903E1D-A479-4243-A466-A684232A6F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05288" y="2283212"/>
            <a:ext cx="6789737" cy="3816350"/>
          </a:xfrm>
          <a:prstGeom prst="rect">
            <a:avLst/>
          </a:prstGeom>
        </p:spPr>
      </p:pic>
      <p:grpSp>
        <p:nvGrpSpPr>
          <p:cNvPr id="8" name="Groupe 7">
            <a:extLst>
              <a:ext uri="{FF2B5EF4-FFF2-40B4-BE49-F238E27FC236}">
                <a16:creationId xmlns="" xmlns:a16="http://schemas.microsoft.com/office/drawing/2014/main" id="{B54F99E7-1F41-45B4-9429-C5635234E49D}"/>
              </a:ext>
            </a:extLst>
          </p:cNvPr>
          <p:cNvGrpSpPr/>
          <p:nvPr/>
        </p:nvGrpSpPr>
        <p:grpSpPr>
          <a:xfrm>
            <a:off x="613024" y="3210669"/>
            <a:ext cx="2743200" cy="1588430"/>
            <a:chOff x="613024" y="3210669"/>
            <a:chExt cx="2743200" cy="1588430"/>
          </a:xfrm>
        </p:grpSpPr>
        <p:sp>
          <p:nvSpPr>
            <p:cNvPr id="13" name="ZoneTexte 12">
              <a:extLst>
                <a:ext uri="{FF2B5EF4-FFF2-40B4-BE49-F238E27FC236}">
                  <a16:creationId xmlns="" xmlns:a16="http://schemas.microsoft.com/office/drawing/2014/main" id="{137073C6-9C0A-4AE7-AAE3-69B73512E092}"/>
                </a:ext>
              </a:extLst>
            </p:cNvPr>
            <p:cNvSpPr txBox="1"/>
            <p:nvPr>
              <p:extLst/>
            </p:nvPr>
          </p:nvSpPr>
          <p:spPr>
            <a:xfrm>
              <a:off x="613024" y="3743274"/>
              <a:ext cx="2743200" cy="523220"/>
            </a:xfrm>
            <a:prstGeom prst="rect">
              <a:avLst/>
            </a:prstGeom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fr-FR" sz="2800" dirty="0">
                  <a:latin typeface="Corbel"/>
                  <a:ea typeface="Verdana"/>
                  <a:cs typeface="Courier New"/>
                </a:rPr>
                <a:t>• Endurance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="" xmlns:a16="http://schemas.microsoft.com/office/drawing/2014/main" id="{1529EF61-E5EB-42AD-819A-00A84683C8D3}"/>
                </a:ext>
              </a:extLst>
            </p:cNvPr>
            <p:cNvSpPr txBox="1"/>
            <p:nvPr>
              <p:extLst/>
            </p:nvPr>
          </p:nvSpPr>
          <p:spPr>
            <a:xfrm>
              <a:off x="613024" y="3210669"/>
              <a:ext cx="2743200" cy="523220"/>
            </a:xfrm>
            <a:prstGeom prst="rect">
              <a:avLst/>
            </a:prstGeom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fr-FR" sz="2800" dirty="0">
                  <a:latin typeface="Corbel"/>
                  <a:ea typeface="Verdana"/>
                  <a:cs typeface="Courier New"/>
                </a:rPr>
                <a:t>• </a:t>
              </a:r>
              <a:r>
                <a:rPr lang="fr-FR" sz="2800" dirty="0" err="1">
                  <a:latin typeface="Corbel"/>
                  <a:ea typeface="Verdana"/>
                  <a:cs typeface="Courier New"/>
                </a:rPr>
                <a:t>Autocross</a:t>
              </a:r>
              <a:endParaRPr lang="fr-FR" sz="2800" dirty="0">
                <a:latin typeface="Corbel"/>
                <a:ea typeface="Verdana"/>
                <a:cs typeface="Courier New"/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="" xmlns:a16="http://schemas.microsoft.com/office/drawing/2014/main" id="{A0D97DEE-3936-47CE-B08A-9AA9F883FA22}"/>
                </a:ext>
              </a:extLst>
            </p:cNvPr>
            <p:cNvSpPr txBox="1"/>
            <p:nvPr>
              <p:extLst/>
            </p:nvPr>
          </p:nvSpPr>
          <p:spPr>
            <a:xfrm>
              <a:off x="613024" y="4275879"/>
              <a:ext cx="2743200" cy="523220"/>
            </a:xfrm>
            <a:prstGeom prst="rect">
              <a:avLst/>
            </a:prstGeom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fr-FR" sz="2800" dirty="0">
                  <a:latin typeface="Corbel"/>
                  <a:ea typeface="Verdana"/>
                  <a:cs typeface="Courier New"/>
                </a:rPr>
                <a:t>• </a:t>
              </a:r>
              <a:r>
                <a:rPr lang="fr-FR" sz="2800" dirty="0" err="1">
                  <a:latin typeface="Corbel"/>
                  <a:ea typeface="Verdana"/>
                  <a:cs typeface="Courier New"/>
                </a:rPr>
                <a:t>Efficiency</a:t>
              </a:r>
              <a:endParaRPr lang="fr-FR" sz="2800" dirty="0">
                <a:latin typeface="Corbel"/>
                <a:ea typeface="Verdana"/>
                <a:cs typeface="Courier New"/>
              </a:endParaRPr>
            </a:p>
          </p:txBody>
        </p:sp>
      </p:grpSp>
      <p:pic>
        <p:nvPicPr>
          <p:cNvPr id="11" name="Image 10">
            <a:extLst>
              <a:ext uri="{FF2B5EF4-FFF2-40B4-BE49-F238E27FC236}">
                <a16:creationId xmlns="" xmlns:a16="http://schemas.microsoft.com/office/drawing/2014/main" id="{C38A02F5-55A8-4719-97BF-E1484580510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651" r="15353"/>
          <a:stretch/>
        </p:blipFill>
        <p:spPr>
          <a:xfrm>
            <a:off x="9220746" y="1278885"/>
            <a:ext cx="2715798" cy="510963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="" xmlns:a16="http://schemas.microsoft.com/office/drawing/2014/main" id="{02E74244-8CE3-4522-BF06-44F0DCF7650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5113"/>
          <a:stretch/>
        </p:blipFill>
        <p:spPr>
          <a:xfrm>
            <a:off x="3540937" y="2428730"/>
            <a:ext cx="5679809" cy="328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720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1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10" grpId="0"/>
      <p:bldP spid="12" grpId="0"/>
      <p:bldP spid="1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  <p:extLst/>
          </p:nvPr>
        </p:nvSpPr>
        <p:spPr/>
        <p:txBody>
          <a:bodyPr/>
          <a:lstStyle/>
          <a:p>
            <a:pPr algn="ctr"/>
            <a:r>
              <a:rPr lang="fr-FR" dirty="0"/>
              <a:t>Exigences du commanditaire</a:t>
            </a:r>
            <a:endParaRPr lang="fr-FR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/>
          </p:nvPr>
        </p:nvGraphicFramePr>
        <p:xfrm>
          <a:off x="647733" y="1743075"/>
          <a:ext cx="10896534" cy="33718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87300">
                  <a:extLst>
                    <a:ext uri="{9D8B030D-6E8A-4147-A177-3AD203B41FA5}">
                      <a16:colId xmlns="" xmlns:a16="http://schemas.microsoft.com/office/drawing/2014/main" val="3011368671"/>
                    </a:ext>
                  </a:extLst>
                </a:gridCol>
                <a:gridCol w="4109234">
                  <a:extLst>
                    <a:ext uri="{9D8B030D-6E8A-4147-A177-3AD203B41FA5}">
                      <a16:colId xmlns="" xmlns:a16="http://schemas.microsoft.com/office/drawing/2014/main" val="3089947146"/>
                    </a:ext>
                  </a:extLst>
                </a:gridCol>
              </a:tblGrid>
              <a:tr h="5619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400" b="1" dirty="0">
                          <a:effectLst/>
                        </a:rPr>
                        <a:t>Épreuve</a:t>
                      </a: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400" b="1" dirty="0">
                          <a:effectLst/>
                        </a:rPr>
                        <a:t>Temps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3129910858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</a:rPr>
                        <a:t>Accélération sur 75m</a:t>
                      </a: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</a:rPr>
                        <a:t>4.3 s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3444596474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b="1" dirty="0" err="1">
                          <a:effectLst/>
                        </a:rPr>
                        <a:t>Skid</a:t>
                      </a:r>
                      <a:r>
                        <a:rPr lang="fr-FR" sz="1800" b="1" dirty="0">
                          <a:effectLst/>
                        </a:rPr>
                        <a:t>-pad (cercle de 15m de diamètre)</a:t>
                      </a: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</a:rPr>
                        <a:t>5.3 s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231222937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b="1" err="1">
                          <a:effectLst/>
                        </a:rPr>
                        <a:t>Autocross</a:t>
                      </a:r>
                      <a:r>
                        <a:rPr lang="fr-FR" sz="1800" b="1" dirty="0">
                          <a:effectLst/>
                        </a:rPr>
                        <a:t> (un tour de circuit, environ 1 km)</a:t>
                      </a: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</a:rPr>
                        <a:t>63 s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560171277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</a:rPr>
                        <a:t>Endurance (26 tours de circuit)</a:t>
                      </a: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</a:rPr>
                        <a:t>1700 s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29556260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b="1" err="1">
                          <a:effectLst/>
                        </a:rPr>
                        <a:t>Efficiency</a:t>
                      </a:r>
                      <a:r>
                        <a:rPr lang="fr-FR" sz="1800" b="1" dirty="0">
                          <a:effectLst/>
                        </a:rPr>
                        <a:t> (consommation pour l’endurance)</a:t>
                      </a: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</a:rPr>
                        <a:t>20L/100 km</a:t>
                      </a: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2180381251"/>
                  </a:ext>
                </a:extLst>
              </a:tr>
            </a:tbl>
          </a:graphicData>
        </a:graphic>
      </p:graphicFrame>
      <p:sp>
        <p:nvSpPr>
          <p:cNvPr id="6" name="ZoneTexte 5"/>
          <p:cNvSpPr txBox="1"/>
          <p:nvPr>
            <p:extLst/>
          </p:nvPr>
        </p:nvSpPr>
        <p:spPr>
          <a:xfrm>
            <a:off x="4572000" y="3200400"/>
            <a:ext cx="3048000" cy="45720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31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6F8DF72F-BDB3-46DF-950B-1424C4353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036441"/>
            <a:ext cx="10363200" cy="1470025"/>
          </a:xfrm>
        </p:spPr>
        <p:txBody>
          <a:bodyPr/>
          <a:lstStyle/>
          <a:p>
            <a:pPr algn="ctr"/>
            <a:r>
              <a:rPr lang="fr-FR" sz="6600" dirty="0"/>
              <a:t>Sous-systèmes</a:t>
            </a:r>
          </a:p>
        </p:txBody>
      </p:sp>
    </p:spTree>
    <p:extLst>
      <p:ext uri="{BB962C8B-B14F-4D97-AF65-F5344CB8AC3E}">
        <p14:creationId xmlns:p14="http://schemas.microsoft.com/office/powerpoint/2010/main" val="3689344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/>
        </p:nvSpPr>
        <p:spPr>
          <a:xfrm>
            <a:off x="12480" y="6339600"/>
            <a:ext cx="1128800" cy="364800"/>
          </a:xfrm>
          <a:prstGeom prst="rect">
            <a:avLst/>
          </a:prstGeom>
          <a:noFill/>
          <a:ln>
            <a:noFill/>
          </a:ln>
        </p:spPr>
        <p:txBody>
          <a:bodyPr wrap="square" lIns="121900" tIns="60933" rIns="121900" bIns="60933" anchor="ctr" anchorCtr="0">
            <a:noAutofit/>
          </a:bodyPr>
          <a:lstStyle/>
          <a:p>
            <a:r>
              <a:rPr lang="fr" sz="1333">
                <a:solidFill>
                  <a:srgbClr val="FF0000"/>
                </a:solidFill>
                <a:latin typeface="Corbel"/>
                <a:ea typeface="Corbel"/>
                <a:cs typeface="Corbel"/>
                <a:sym typeface="Corbel"/>
              </a:rPr>
              <a:t>15/11/2017</a:t>
            </a:r>
          </a:p>
        </p:txBody>
      </p:sp>
      <p:sp>
        <p:nvSpPr>
          <p:cNvPr id="249" name="Shape 24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121900" tIns="60933" rIns="121900" bIns="60933" rtlCol="0" anchor="ctr" anchorCtr="0">
            <a:noAutofit/>
          </a:bodyPr>
          <a:lstStyle/>
          <a:p>
            <a:fld id="{00000000-1234-1234-1234-123412341234}" type="slidenum">
              <a:rPr lang="fr" sz="1600" b="1">
                <a:solidFill>
                  <a:srgbClr val="FF0000"/>
                </a:solidFill>
              </a:rPr>
              <a:pPr/>
              <a:t>9</a:t>
            </a:fld>
            <a:endParaRPr lang="fr" sz="1600" b="1">
              <a:solidFill>
                <a:srgbClr val="FF0000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93B67064-5C15-431C-8044-7E96F91E6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Roue</a:t>
            </a:r>
          </a:p>
        </p:txBody>
      </p:sp>
      <p:pic>
        <p:nvPicPr>
          <p:cNvPr id="4" name="Image 3" descr="Une image contenant ciel&#10;&#10;Description générée avec un niveau de confiance très élevé">
            <a:extLst>
              <a:ext uri="{FF2B5EF4-FFF2-40B4-BE49-F238E27FC236}">
                <a16:creationId xmlns="" xmlns:a16="http://schemas.microsoft.com/office/drawing/2014/main" id="{E006CDC8-9A12-45A8-990C-39C4A67C43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771" y="240512"/>
            <a:ext cx="6690012" cy="647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086520"/>
      </p:ext>
    </p:extLst>
  </p:cSld>
  <p:clrMapOvr>
    <a:masterClrMapping/>
  </p:clrMapOvr>
</p:sld>
</file>

<file path=ppt/theme/theme1.xml><?xml version="1.0" encoding="utf-8"?>
<a:theme xmlns:a="http://schemas.openxmlformats.org/drawingml/2006/main" name="Theme_epsa">
  <a:themeElements>
    <a:clrScheme name="EPSA Test">
      <a:dk1>
        <a:sysClr val="windowText" lastClr="000000"/>
      </a:dk1>
      <a:lt1>
        <a:sysClr val="window" lastClr="FFFFFF"/>
      </a:lt1>
      <a:dk2>
        <a:srgbClr val="595959"/>
      </a:dk2>
      <a:lt2>
        <a:srgbClr val="EEECE1"/>
      </a:lt2>
      <a:accent1>
        <a:srgbClr val="B10404"/>
      </a:accent1>
      <a:accent2>
        <a:srgbClr val="4D4D4D"/>
      </a:accent2>
      <a:accent3>
        <a:srgbClr val="E97B17"/>
      </a:accent3>
      <a:accent4>
        <a:srgbClr val="10AC23"/>
      </a:accent4>
      <a:accent5>
        <a:srgbClr val="0066CC"/>
      </a:accent5>
      <a:accent6>
        <a:srgbClr val="CC66FF"/>
      </a:accent6>
      <a:hlink>
        <a:srgbClr val="E97B17"/>
      </a:hlink>
      <a:folHlink>
        <a:srgbClr val="97440B"/>
      </a:folHlink>
    </a:clrScheme>
    <a:fontScheme name="EPSA-1">
      <a:majorFont>
        <a:latin typeface="Corbel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SAC_Template_Rev1" id="{9A653BCA-D757-4944-8907-790546B751EA}" vid="{7556FA4F-96A1-499D-BB09-6A61AFF9C77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Theme_epsa</Template>
  <TotalTime>363</TotalTime>
  <Words>383</Words>
  <Application>Microsoft Office PowerPoint</Application>
  <PresentationFormat>Grand écran</PresentationFormat>
  <Paragraphs>123</Paragraphs>
  <Slides>20</Slides>
  <Notes>16</Notes>
  <HiddenSlides>0</HiddenSlides>
  <MMClips>1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Cambria</vt:lpstr>
      <vt:lpstr>Century Gothic</vt:lpstr>
      <vt:lpstr>Consolas</vt:lpstr>
      <vt:lpstr>Corbel</vt:lpstr>
      <vt:lpstr>Courier New</vt:lpstr>
      <vt:lpstr>Verdana</vt:lpstr>
      <vt:lpstr>Theme_epsa</vt:lpstr>
      <vt:lpstr>RVP1 : PA Ingénierie de la liaison au sol mécatronique</vt:lpstr>
      <vt:lpstr>Sommaire :</vt:lpstr>
      <vt:lpstr>Contexte </vt:lpstr>
      <vt:lpstr>Quelques chiffres</vt:lpstr>
      <vt:lpstr>Format de la compétition</vt:lpstr>
      <vt:lpstr>Format de la compétition</vt:lpstr>
      <vt:lpstr>Exigences du commanditaire</vt:lpstr>
      <vt:lpstr>Sous-systèmes</vt:lpstr>
      <vt:lpstr>Roue</vt:lpstr>
      <vt:lpstr>Porte-fusée</vt:lpstr>
      <vt:lpstr>Porte-fusée</vt:lpstr>
      <vt:lpstr>Triangle carbone</vt:lpstr>
      <vt:lpstr>Triangle carbone</vt:lpstr>
      <vt:lpstr>Freinage</vt:lpstr>
      <vt:lpstr>Direction</vt:lpstr>
      <vt:lpstr>Direction</vt:lpstr>
      <vt:lpstr>Direction</vt:lpstr>
      <vt:lpstr>Suspension : Solution retenue à l’avant </vt:lpstr>
      <vt:lpstr>Suspension : Motion ratio</vt:lpstr>
      <vt:lpstr>Solution retenue à l’arrière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de l’avancement du PA 251 : Ingénierie de la liaison au sol mécatronique</dc:title>
  <dc:creator>Brice Roblot</dc:creator>
  <cp:lastModifiedBy>nicolas gameiro</cp:lastModifiedBy>
  <cp:revision>10</cp:revision>
  <dcterms:created xsi:type="dcterms:W3CDTF">2017-11-28T23:43:13Z</dcterms:created>
  <dcterms:modified xsi:type="dcterms:W3CDTF">2019-01-23T10:20:12Z</dcterms:modified>
</cp:coreProperties>
</file>

<file path=docProps/thumbnail.jpeg>
</file>